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8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672" r:id="rId10"/>
    <p:sldId id="565" r:id="rId11"/>
    <p:sldId id="499" r:id="rId12"/>
    <p:sldId id="508" r:id="rId13"/>
    <p:sldId id="520" r:id="rId14"/>
    <p:sldId id="584" r:id="rId15"/>
    <p:sldId id="666" r:id="rId16"/>
    <p:sldId id="669" r:id="rId17"/>
    <p:sldId id="670" r:id="rId18"/>
    <p:sldId id="509" r:id="rId19"/>
    <p:sldId id="662" r:id="rId20"/>
    <p:sldId id="578" r:id="rId21"/>
    <p:sldId id="510" r:id="rId22"/>
    <p:sldId id="663" r:id="rId23"/>
    <p:sldId id="549" r:id="rId24"/>
    <p:sldId id="577" r:id="rId25"/>
    <p:sldId id="572" r:id="rId26"/>
    <p:sldId id="587" r:id="rId27"/>
    <p:sldId id="591" r:id="rId28"/>
    <p:sldId id="590" r:id="rId29"/>
    <p:sldId id="588" r:id="rId30"/>
    <p:sldId id="589" r:id="rId31"/>
    <p:sldId id="639" r:id="rId32"/>
    <p:sldId id="597" r:id="rId33"/>
    <p:sldId id="551" r:id="rId34"/>
    <p:sldId id="690" r:id="rId35"/>
    <p:sldId id="553" r:id="rId36"/>
    <p:sldId id="602" r:id="rId37"/>
    <p:sldId id="603" r:id="rId38"/>
    <p:sldId id="691" r:id="rId39"/>
    <p:sldId id="612" r:id="rId40"/>
    <p:sldId id="694" r:id="rId41"/>
    <p:sldId id="632" r:id="rId42"/>
    <p:sldId id="634" r:id="rId43"/>
    <p:sldId id="673" r:id="rId44"/>
    <p:sldId id="635" r:id="rId45"/>
    <p:sldId id="636" r:id="rId46"/>
    <p:sldId id="630" r:id="rId47"/>
    <p:sldId id="695" r:id="rId48"/>
    <p:sldId id="606" r:id="rId49"/>
    <p:sldId id="696" r:id="rId50"/>
    <p:sldId id="692" r:id="rId51"/>
    <p:sldId id="619" r:id="rId52"/>
    <p:sldId id="698" r:id="rId53"/>
    <p:sldId id="699" r:id="rId54"/>
    <p:sldId id="702" r:id="rId55"/>
    <p:sldId id="701" r:id="rId56"/>
    <p:sldId id="550" r:id="rId5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672"/>
            <p14:sldId id="565"/>
            <p14:sldId id="499"/>
            <p14:sldId id="508"/>
            <p14:sldId id="520"/>
            <p14:sldId id="584"/>
            <p14:sldId id="666"/>
            <p14:sldId id="669"/>
            <p14:sldId id="670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87"/>
            <p14:sldId id="591"/>
            <p14:sldId id="590"/>
            <p14:sldId id="588"/>
            <p14:sldId id="589"/>
            <p14:sldId id="639"/>
            <p14:sldId id="597"/>
            <p14:sldId id="551"/>
            <p14:sldId id="690"/>
            <p14:sldId id="553"/>
            <p14:sldId id="602"/>
            <p14:sldId id="603"/>
            <p14:sldId id="691"/>
            <p14:sldId id="612"/>
            <p14:sldId id="694"/>
            <p14:sldId id="632"/>
            <p14:sldId id="634"/>
            <p14:sldId id="673"/>
            <p14:sldId id="635"/>
            <p14:sldId id="636"/>
            <p14:sldId id="630"/>
            <p14:sldId id="695"/>
            <p14:sldId id="606"/>
            <p14:sldId id="696"/>
            <p14:sldId id="692"/>
            <p14:sldId id="619"/>
            <p14:sldId id="698"/>
            <p14:sldId id="699"/>
            <p14:sldId id="702"/>
            <p14:sldId id="70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8E20"/>
    <a:srgbClr val="B58900"/>
    <a:srgbClr val="9E60B8"/>
    <a:srgbClr val="41719C"/>
    <a:srgbClr val="EF7D1D"/>
    <a:srgbClr val="931621"/>
    <a:srgbClr val="36544F"/>
    <a:srgbClr val="CA9FC9"/>
    <a:srgbClr val="5AB88F"/>
    <a:srgbClr val="B045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2"/>
    <p:restoredTop sz="90793" autoAdjust="0"/>
  </p:normalViewPr>
  <p:slideViewPr>
    <p:cSldViewPr snapToGrid="0" snapToObjects="1">
      <p:cViewPr>
        <p:scale>
          <a:sx n="115" d="100"/>
          <a:sy n="115" d="100"/>
        </p:scale>
        <p:origin x="760" y="6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15.03.19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6946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raphql-java-kickstart/graphql-java-servlet" TargetMode="External"/><Relationship Id="rId2" Type="http://schemas.openxmlformats.org/officeDocument/2006/relationships/hyperlink" Target="https://github.com/graphql-java/graphql-java-spring" TargetMode="Externa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2" y="1"/>
            <a:ext cx="9905999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11164" y="822001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JavaLand</a:t>
            </a:r>
            <a:r>
              <a:rPr lang="de-DE" sz="1400" spc="80" dirty="0">
                <a:solidFill>
                  <a:srgbClr val="D4EBE9"/>
                </a:solidFill>
              </a:rPr>
              <a:t>, Brühl | März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01492" y="4996116"/>
            <a:ext cx="4141068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bit.ly</a:t>
            </a:r>
            <a:r>
              <a:rPr lang="de-DE" b="1" dirty="0">
                <a:solidFill>
                  <a:srgbClr val="36544F"/>
                </a:solidFill>
              </a:rPr>
              <a:t>/</a:t>
            </a:r>
            <a:r>
              <a:rPr lang="de-DE" b="1" dirty="0" err="1">
                <a:solidFill>
                  <a:srgbClr val="36544F"/>
                </a:solidFill>
              </a:rPr>
              <a:t>javaland-graphql</a:t>
            </a:r>
            <a:endParaRPr lang="de-DE" b="1" dirty="0">
              <a:solidFill>
                <a:srgbClr val="36544F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637987" y="3222658"/>
            <a:ext cx="461404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für Java-Entwickler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bedcon-graphql-example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294814" y="1490881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E00F31C-CEE5-A04E-BDAA-BCD355FDD1FF}"/>
              </a:ext>
            </a:extLst>
          </p:cNvPr>
          <p:cNvCxnSpPr>
            <a:cxnSpLocks/>
          </p:cNvCxnSpPr>
          <p:nvPr/>
        </p:nvCxnSpPr>
        <p:spPr>
          <a:xfrm>
            <a:off x="3977089" y="2481923"/>
            <a:ext cx="2908453" cy="10875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C4D1D27-B22C-DA42-BB50-8E2604A8E336}"/>
              </a:ext>
            </a:extLst>
          </p:cNvPr>
          <p:cNvCxnSpPr>
            <a:cxnSpLocks/>
          </p:cNvCxnSpPr>
          <p:nvPr/>
        </p:nvCxnSpPr>
        <p:spPr>
          <a:xfrm>
            <a:off x="2445422" y="2481923"/>
            <a:ext cx="1785055" cy="1054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E5A1EF64-B0CD-8F44-9BC8-C0D82E0800FA}"/>
              </a:ext>
            </a:extLst>
          </p:cNvPr>
          <p:cNvCxnSpPr>
            <a:cxnSpLocks/>
          </p:cNvCxnSpPr>
          <p:nvPr/>
        </p:nvCxnSpPr>
        <p:spPr>
          <a:xfrm>
            <a:off x="1784733" y="2071171"/>
            <a:ext cx="6716" cy="1464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818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veröffentlichte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17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49552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</a:p>
          <a:p>
            <a:pPr algn="ctr"/>
            <a:r>
              <a:rPr lang="de-DE" sz="2000" b="1" dirty="0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4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Schema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Fields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 der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</a:t>
            </a: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290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-java: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www.graphql-java.com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Server-seitige Java Implementierung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Application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-Server unabhängig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Eigenes Projekt für Spring Boot Integration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853815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oder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2: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4954072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743959" y="3261674"/>
            <a:ext cx="1611983" cy="139516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&lt;List&lt;Beer&gt;&gt;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((Integer)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3198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Verbinden von Schema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wird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verknüpft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277884" y="3166154"/>
            <a:ext cx="78559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fetchers.beerFetcher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3A548AE3-42F2-5C47-995C-31C8ECCD527D}"/>
              </a:ext>
            </a:extLst>
          </p:cNvPr>
          <p:cNvSpPr/>
          <p:nvPr/>
        </p:nvSpPr>
        <p:spPr>
          <a:xfrm>
            <a:off x="122548" y="4467117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824B616-F3A5-D849-A6E4-2118AE3AF8AC}"/>
              </a:ext>
            </a:extLst>
          </p:cNvPr>
          <p:cNvSpPr txBox="1"/>
          <p:nvPr/>
        </p:nvSpPr>
        <p:spPr>
          <a:xfrm>
            <a:off x="867266" y="2435831"/>
            <a:ext cx="8750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>
                <a:solidFill>
                  <a:srgbClr val="FF0000"/>
                </a:solidFill>
              </a:rPr>
              <a:t>Todo</a:t>
            </a:r>
            <a:r>
              <a:rPr lang="de-DE" sz="2800" dirty="0">
                <a:solidFill>
                  <a:srgbClr val="FF0000"/>
                </a:solidFill>
              </a:rPr>
              <a:t>: drei </a:t>
            </a:r>
            <a:r>
              <a:rPr lang="de-DE" sz="2800" dirty="0" err="1">
                <a:solidFill>
                  <a:srgbClr val="FF0000"/>
                </a:solidFill>
              </a:rPr>
              <a:t>folien</a:t>
            </a:r>
            <a:r>
              <a:rPr lang="de-DE" sz="2800" dirty="0">
                <a:solidFill>
                  <a:srgbClr val="FF0000"/>
                </a:solidFill>
              </a:rPr>
              <a:t>, um </a:t>
            </a:r>
            <a:r>
              <a:rPr lang="de-DE" sz="2800" dirty="0" err="1">
                <a:solidFill>
                  <a:srgbClr val="FF0000"/>
                </a:solidFill>
              </a:rPr>
              <a:t>code</a:t>
            </a:r>
            <a:r>
              <a:rPr lang="de-DE" sz="2800" dirty="0">
                <a:solidFill>
                  <a:srgbClr val="FF0000"/>
                </a:solidFill>
              </a:rPr>
              <a:t> schritt-für-schritt einzublenden?</a:t>
            </a:r>
          </a:p>
        </p:txBody>
      </p:sp>
    </p:spTree>
    <p:extLst>
      <p:ext uri="{BB962C8B-B14F-4D97-AF65-F5344CB8AC3E}">
        <p14:creationId xmlns:p14="http://schemas.microsoft.com/office/powerpoint/2010/main" val="110603599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1: </a:t>
            </a:r>
            <a:r>
              <a:rPr lang="de-DE" dirty="0" err="1"/>
              <a:t>DataFetcher</a:t>
            </a:r>
            <a:r>
              <a:rPr lang="de-DE" dirty="0"/>
              <a:t> (wie eben implementiert)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80A8BFD9-6C53-264F-AA97-F2A22FAC9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90" y="3084108"/>
            <a:ext cx="9107420" cy="193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2: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725B50A-EF58-5049-96F4-92C4D26000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90" y="3084108"/>
            <a:ext cx="9107420" cy="193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3: Zugriff auf Bean (</a:t>
            </a:r>
            <a:r>
              <a:rPr lang="de-DE" dirty="0" err="1"/>
              <a:t>PropertyDataFetcher</a:t>
            </a:r>
            <a:r>
              <a:rPr lang="de-DE" dirty="0"/>
              <a:t>)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B8F1580-74D9-D641-B228-B88028526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90" y="3084107"/>
            <a:ext cx="9107420" cy="193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5334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9883D2C-97F2-6642-8F7F-D49C5894B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89" y="3074679"/>
            <a:ext cx="9107419" cy="211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ist nur </a:t>
            </a:r>
            <a:r>
              <a:rPr lang="de-DE" sz="2000" b="0" dirty="0" err="1">
                <a:solidFill>
                  <a:srgbClr val="36544F"/>
                </a:solidFill>
              </a:rPr>
              <a:t>default</a:t>
            </a:r>
            <a:r>
              <a:rPr lang="de-DE" sz="2000" b="0" dirty="0">
                <a:solidFill>
                  <a:srgbClr val="36544F"/>
                </a:solidFill>
              </a:rPr>
              <a:t>, </a:t>
            </a:r>
            <a:r>
              <a:rPr lang="de-DE" sz="2000" b="0" dirty="0" err="1">
                <a:solidFill>
                  <a:srgbClr val="36544F"/>
                </a:solidFill>
              </a:rPr>
              <a:t>Fetcher</a:t>
            </a:r>
            <a:r>
              <a:rPr lang="de-DE" sz="2000" b="0" dirty="0">
                <a:solidFill>
                  <a:srgbClr val="36544F"/>
                </a:solidFill>
              </a:rPr>
              <a:t> können pro Feld festgelegt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Z.B. auch für Felder, deren Signatur zwischen API und Java-Klasse abweicht</a:t>
            </a:r>
          </a:p>
          <a:p>
            <a:pPr lvl="1"/>
            <a:r>
              <a:rPr lang="de-DE" sz="2000" b="0" dirty="0">
                <a:solidFill>
                  <a:srgbClr val="36544F"/>
                </a:solidFill>
              </a:rPr>
              <a:t>(Rückgabe-Wert oder Parameter)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EC69D29-9279-5540-8045-A6907F00B5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43" y="3093533"/>
            <a:ext cx="9107420" cy="208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</a:t>
            </a:r>
            <a:r>
              <a:rPr lang="de-DE" dirty="0"/>
              <a:t> für nicht-Root-Felder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() liefert das Parent-Objekt zurück, auf dem das Feld abgefragt wird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44858" y="3048089"/>
            <a:ext cx="6861142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&lt;List&lt;Rating&gt;&gt;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getSource</a:t>
            </a:r>
            <a:r>
              <a:rPr lang="de-DE" sz="14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4FECDEA-2E14-844D-8129-3DD0E9BEEEEC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Wiring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4245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dem Feld im Schema zu weisen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Analog zum Query-Type im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RuntimeWiring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4004" y="3158108"/>
            <a:ext cx="785593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BeerDataFetchers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f = ...;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// z.B. Spring DI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RuntimeWiring.newRuntimeWiring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.type(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("Query") . . 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b="1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newTypeWiring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f.beersFetcher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3FDF1D1-DD1C-0F40-BCB7-6825EA4AA324}"/>
              </a:ext>
            </a:extLst>
          </p:cNvPr>
          <p:cNvSpPr/>
          <p:nvPr/>
        </p:nvSpPr>
        <p:spPr>
          <a:xfrm>
            <a:off x="0" y="4720425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703061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416013192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151953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68813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90500" y="3429000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EA59D8A4-2C8E-8F4C-9BFF-0198BC5D5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9B98DCD-B949-4449-9B3A-22A712C308F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010C7B8E-7EC1-E542-A9EF-7422F0D07DF1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Alternative: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205163224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3: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Ausführbares Schema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Statisches Schema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werden verknüpft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 zum Ausführen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750741" y="2653239"/>
            <a:ext cx="9753946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1: Schema-Beschreibung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File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schemaFile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File("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beeradvisor.graphqls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// Schritt 2: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(wie zuvor gesehen)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runtimeWiring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setupWiring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();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schemaGenerator.</a:t>
            </a:r>
            <a:r>
              <a:rPr lang="de-DE" sz="1400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makeExecutableSchema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new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SchemaParser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().parse(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schemaFile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 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runtimeWiring</a:t>
            </a:r>
            <a:endParaRPr lang="de-DE" sz="1400" b="1" dirty="0">
              <a:solidFill>
                <a:srgbClr val="36544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API)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wird in verschachtelter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zurückgeliefert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79502" y="3088137"/>
            <a:ext cx="9753946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BeerAdvisorGraphQLSetup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setupGraphQLSchema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ExecutionInput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newExecutionInput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graphQL.execute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executionInput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).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toSpecification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3001397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286488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Voraussetzung: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ist erzeugt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1: </a:t>
            </a:r>
            <a:r>
              <a:rPr lang="de-DE" sz="2400" dirty="0">
                <a:hlinkClick r:id="rId2"/>
              </a:rPr>
              <a:t>https://github.com/graphql-java/graphql-java-spring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Controller für Spring (Boot)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Stammt 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Projektfamilie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zurzeit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Variante 2: </a:t>
            </a:r>
            <a:r>
              <a:rPr lang="de-DE" sz="2400" dirty="0">
                <a:hlinkClick r:id="rId3"/>
              </a:rPr>
              <a:t>https://github.com/graphql-java-kickstart/graphql-java-servlet</a:t>
            </a:r>
            <a:endParaRPr lang="de-DE" sz="2400" dirty="0"/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Servlet  (für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bzw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 Container)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als Starter für Spring Boot verfügbar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7860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10290098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4: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ausführen (per HTTP)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des HTTP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Antwort sind standardisiert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kann Sprach- und Framework-unabhängig genutzt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9570AD0-706C-744C-8BBA-CA757EC81F39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174127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Spring Boot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Boot Starter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(aus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Servlet-Konfiguration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66D5470-A440-4A49-8E5A-61F1075AA722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6CF6C058-873C-5E49-B45B-798A4DCDB77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 für Spring Boot</a:t>
            </a:r>
          </a:p>
        </p:txBody>
      </p:sp>
    </p:spTree>
    <p:extLst>
      <p:ext uri="{BB962C8B-B14F-4D97-AF65-F5344CB8AC3E}">
        <p14:creationId xmlns:p14="http://schemas.microsoft.com/office/powerpoint/2010/main" val="25831814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418739" y="4271482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javaland-graphql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Atlassian</a:t>
            </a: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2421927" y="5489871"/>
            <a:ext cx="606716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docs.atlassian.com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atlassian-confluence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/1000.1829.0/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overview-summary.html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9DBF1E4-40CD-EA49-8F31-197677BA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819" y="465277"/>
            <a:ext cx="6760362" cy="502459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ED045BB-1270-1545-9559-5EEEC12B5E44}"/>
              </a:ext>
            </a:extLst>
          </p:cNvPr>
          <p:cNvSpPr txBox="1"/>
          <p:nvPr/>
        </p:nvSpPr>
        <p:spPr>
          <a:xfrm>
            <a:off x="8489095" y="352585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🤔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12CFD48B-2793-B04A-AF5F-F60B809B2903}"/>
              </a:ext>
            </a:extLst>
          </p:cNvPr>
          <p:cNvCxnSpPr/>
          <p:nvPr/>
        </p:nvCxnSpPr>
        <p:spPr>
          <a:xfrm flipH="1">
            <a:off x="5869459" y="3781172"/>
            <a:ext cx="2582563" cy="0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7418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2088</Words>
  <Application>Microsoft Macintosh PowerPoint</Application>
  <PresentationFormat>A4-Papier (210 x 297 mm)</PresentationFormat>
  <Paragraphs>540</Paragraphs>
  <Slides>56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56</vt:i4>
      </vt:variant>
    </vt:vector>
  </HeadingPairs>
  <TitlesOfParts>
    <vt:vector size="69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JavaLand, Brühl | März 2019 | @nilshartmann</vt:lpstr>
      <vt:lpstr>@nilshartmann</vt:lpstr>
      <vt:lpstr>PowerPoint-Präsentation</vt:lpstr>
      <vt:lpstr>GraphQL</vt:lpstr>
      <vt:lpstr>GraphQL</vt:lpstr>
      <vt:lpstr>GraphQL</vt:lpstr>
      <vt:lpstr>GraphQL</vt:lpstr>
      <vt:lpstr>GitHub</vt:lpstr>
      <vt:lpstr>Atlassian</vt:lpstr>
      <vt:lpstr>New York Times</vt:lpstr>
      <vt:lpstr>Source-Code: http://bit.ly/bedcon-graphql-example</vt:lpstr>
      <vt:lpstr>http://localhost:9000</vt:lpstr>
      <vt:lpstr>Beispiel: Intellij IDEA</vt:lpstr>
      <vt:lpstr>Teil 1: Abfragen und Schema</vt:lpstr>
      <vt:lpstr>BeerAdvisor Domaine</vt:lpstr>
      <vt:lpstr>Abfragen mit GraphQL</vt:lpstr>
      <vt:lpstr>Abfragen mit GraphQL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Teil 2: Runtime-Umgebung (AKA: Eure Anwendung)</vt:lpstr>
      <vt:lpstr>GraphQL-java</vt:lpstr>
      <vt:lpstr>GraphQL für Java-Anwendungen</vt:lpstr>
      <vt:lpstr>GraphQL für Java-Anwendungen</vt:lpstr>
      <vt:lpstr>DataFetcher</vt:lpstr>
      <vt:lpstr>DataFetcher</vt:lpstr>
      <vt:lpstr>DataFetcher</vt:lpstr>
      <vt:lpstr>Runtime Wiring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Data Fetcher für nicht-Root-Felder</vt:lpstr>
      <vt:lpstr>Runtime Wiring</vt:lpstr>
      <vt:lpstr>Alternative: graphql-java-tools</vt:lpstr>
      <vt:lpstr>Alternative: graphql-java-tools</vt:lpstr>
      <vt:lpstr>PowerPoint-Präsentation</vt:lpstr>
      <vt:lpstr>GraphQL für Java-Anwendungen</vt:lpstr>
      <vt:lpstr>GraphQL für Java-Anwendungen</vt:lpstr>
      <vt:lpstr>GraphQL für Java-Anwendungen</vt:lpstr>
      <vt:lpstr>GraphQL für Java-Anwendungen</vt:lpstr>
      <vt:lpstr>GraphQL für Spring Boot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710</cp:revision>
  <cp:lastPrinted>2018-09-06T14:43:28Z</cp:lastPrinted>
  <dcterms:created xsi:type="dcterms:W3CDTF">2016-03-28T15:59:53Z</dcterms:created>
  <dcterms:modified xsi:type="dcterms:W3CDTF">2019-03-17T21:59:55Z</dcterms:modified>
</cp:coreProperties>
</file>

<file path=docProps/thumbnail.jpeg>
</file>